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98344-2C8D-4D09-A16B-B36F7484B986}" v="24" dt="2025-02-14T06:37:52.64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>
      <p:cViewPr varScale="1">
        <p:scale>
          <a:sx n="107" d="100"/>
          <a:sy n="107" d="100"/>
        </p:scale>
        <p:origin x="63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3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3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3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0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6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7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18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9/20/2025</a:t>
            </a:fld>
            <a:endParaRPr lang="en-US"/>
          </a:p>
        </p:txBody>
      </p:sp>
      <p:sp>
        <p:nvSpPr>
          <p:cNvPr id="1048619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582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1F487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1048583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84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9/20/2025</a:t>
            </a:fld>
            <a:endParaRPr lang="en-US"/>
          </a:p>
        </p:txBody>
      </p:sp>
      <p:sp>
        <p:nvSpPr>
          <p:cNvPr id="1048585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621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22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23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24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9/20/2025</a:t>
            </a:fld>
            <a:endParaRPr lang="en-US"/>
          </a:p>
        </p:txBody>
      </p:sp>
      <p:sp>
        <p:nvSpPr>
          <p:cNvPr id="1048625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592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93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9/20/2025</a:t>
            </a:fld>
            <a:endParaRPr lang="en-US"/>
          </a:p>
        </p:txBody>
      </p:sp>
      <p:sp>
        <p:nvSpPr>
          <p:cNvPr id="1048594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27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9/20/2025</a:t>
            </a:fld>
            <a:endParaRPr lang="en-US"/>
          </a:p>
        </p:txBody>
      </p:sp>
      <p:sp>
        <p:nvSpPr>
          <p:cNvPr id="1048628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bg object 16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1048576" name="Holder 2"/>
          <p:cNvSpPr>
            <a:spLocks noGrp="1"/>
          </p:cNvSpPr>
          <p:nvPr>
            <p:ph type="title"/>
          </p:nvPr>
        </p:nvSpPr>
        <p:spPr>
          <a:xfrm>
            <a:off x="535940" y="480440"/>
            <a:ext cx="106997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577" name="Holder 3"/>
          <p:cNvSpPr>
            <a:spLocks noGrp="1"/>
          </p:cNvSpPr>
          <p:nvPr>
            <p:ph type="body" idx="1"/>
          </p:nvPr>
        </p:nvSpPr>
        <p:spPr>
          <a:xfrm>
            <a:off x="1636648" y="1350899"/>
            <a:ext cx="5448934" cy="3084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1F487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1048578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79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9/20/2025</a:t>
            </a:fld>
            <a:endParaRPr lang="en-US"/>
          </a:p>
        </p:txBody>
      </p:sp>
      <p:sp>
        <p:nvSpPr>
          <p:cNvPr id="1048580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1048586" name="object 3"/>
          <p:cNvSpPr txBox="1">
            <a:spLocks noGrp="1"/>
          </p:cNvSpPr>
          <p:nvPr>
            <p:ph type="body" idx="1"/>
          </p:nvPr>
        </p:nvSpPr>
        <p:spPr>
          <a:xfrm>
            <a:off x="457200" y="1302087"/>
            <a:ext cx="8000999" cy="883011"/>
          </a:xfrm>
          <a:prstGeom prst="rect">
            <a:avLst/>
          </a:prstGeom>
        </p:spPr>
        <p:txBody>
          <a:bodyPr vert="horz" wrap="square" lIns="0" tIns="142951" rIns="0" bIns="0" rtlCol="0">
            <a:spAutoFit/>
          </a:bodyPr>
          <a:lstStyle/>
          <a:p>
            <a:pPr marL="0" algn="ctr" rtl="0" eaLnBrk="1" latinLnBrk="0" hangingPunct="1"/>
            <a:r>
              <a:rPr lang="en-US" sz="4800" kern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</a:t>
            </a:r>
            <a:endParaRPr lang="en-IN" sz="4800" dirty="0">
              <a:effectLst/>
            </a:endParaRPr>
          </a:p>
        </p:txBody>
      </p:sp>
      <p:sp>
        <p:nvSpPr>
          <p:cNvPr id="1048587" name="object 4"/>
          <p:cNvSpPr txBox="1"/>
          <p:nvPr/>
        </p:nvSpPr>
        <p:spPr>
          <a:xfrm>
            <a:off x="5029200" y="3282800"/>
            <a:ext cx="3581400" cy="574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" algn="ctr" rtl="0" eaLnBrk="1" latinLnBrk="0" hangingPunct="1">
              <a:lnSpc>
                <a:spcPts val="1315"/>
              </a:lnSpc>
              <a:spcBef>
                <a:spcPts val="100"/>
              </a:spcBef>
            </a:pPr>
            <a:r>
              <a:rPr lang="en-IN" sz="1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lang="en-IN" sz="1600" b="1" kern="1200" spc="-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kern="1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: </a:t>
            </a:r>
            <a:r>
              <a:rPr lang="en-IN" sz="1600" b="1" kern="1200" spc="-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Mathireddi</a:t>
            </a:r>
            <a:r>
              <a:rPr lang="en-IN" sz="1600" b="1" kern="12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kern="1200" spc="-5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Munikumar</a:t>
            </a:r>
            <a:endParaRPr lang="en-IN" sz="1600" b="1" kern="1200" spc="-5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" algn="ctr" rtl="0" eaLnBrk="1" latinLnBrk="0" hangingPunct="1">
              <a:lnSpc>
                <a:spcPts val="1315"/>
              </a:lnSpc>
              <a:spcBef>
                <a:spcPts val="100"/>
              </a:spcBef>
            </a:pPr>
            <a:endParaRPr lang="en-I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l" rtl="0" eaLnBrk="1" latinLnBrk="0" hangingPunct="1"/>
            <a:r>
              <a:rPr lang="en-IN" sz="1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	 </a:t>
            </a:r>
            <a:r>
              <a:rPr lang="en-IN" sz="1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 :23551A0597</a:t>
            </a:r>
            <a:endParaRPr lang="en-IN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88" name="object 5"/>
          <p:cNvSpPr txBox="1"/>
          <p:nvPr/>
        </p:nvSpPr>
        <p:spPr>
          <a:xfrm>
            <a:off x="435965" y="4225848"/>
            <a:ext cx="350837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algn="l" rtl="0" eaLnBrk="1" latinLnBrk="0" hangingPunct="1"/>
            <a:r>
              <a:rPr lang="en-IN" sz="1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Supervisor:</a:t>
            </a:r>
            <a:r>
              <a:rPr lang="en-IN" sz="1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b="1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Dr.B.Sujatha</a:t>
            </a:r>
            <a:endParaRPr lang="en-IN" sz="1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l" rtl="0" eaLnBrk="1" latinLnBrk="0" hangingPunct="1"/>
            <a:r>
              <a:rPr lang="en-IN" sz="1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Designation: </a:t>
            </a:r>
            <a:r>
              <a:rPr lang="en-IN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of the Department</a:t>
            </a:r>
            <a:r>
              <a:rPr lang="en-IN" sz="1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algn="l" rtl="0" eaLnBrk="1" latinLnBrk="0" hangingPunct="1"/>
            <a:r>
              <a:rPr lang="en-IN" sz="1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Dept. of CSE, GIET(A)</a:t>
            </a:r>
            <a:endParaRPr lang="en-IN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object 2"/>
          <p:cNvSpPr txBox="1">
            <a:spLocks noGrp="1"/>
          </p:cNvSpPr>
          <p:nvPr>
            <p:ph type="title"/>
          </p:nvPr>
        </p:nvSpPr>
        <p:spPr>
          <a:xfrm>
            <a:off x="2743200" y="514350"/>
            <a:ext cx="2438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defRPr sz="1600" b="1">
                <a:solidFill>
                  <a:srgbClr val="0000FF"/>
                </a:solidFill>
              </a:defRPr>
            </a:pPr>
            <a:r>
              <a:rPr lang="en-IN" sz="28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800" spc="-1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2800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NTE</a:t>
            </a:r>
            <a:r>
              <a:rPr lang="en-IN" sz="2800" spc="-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</a:p>
        </p:txBody>
      </p:sp>
      <p:sp>
        <p:nvSpPr>
          <p:cNvPr id="1048590" name="Text Placeholder 3"/>
          <p:cNvSpPr>
            <a:spLocks noGrp="1"/>
          </p:cNvSpPr>
          <p:nvPr>
            <p:ph type="body" idx="1"/>
          </p:nvPr>
        </p:nvSpPr>
        <p:spPr>
          <a:xfrm>
            <a:off x="1143000" y="1058192"/>
            <a:ext cx="6324600" cy="4105226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  <a:defRPr sz="1600" b="0">
                <a:solidFill>
                  <a:srgbClr val="000000"/>
                </a:solidFill>
              </a:defRP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  <a:defRPr sz="1600" b="0">
                <a:solidFill>
                  <a:srgbClr val="000000"/>
                </a:solidFill>
              </a:defRP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Pollutants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  <a:defRPr sz="1600" b="0">
                <a:solidFill>
                  <a:srgbClr val="000000"/>
                </a:solidFill>
              </a:defRP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Sources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  <a:defRPr sz="1600" b="0">
                <a:solidFill>
                  <a:srgbClr val="000000"/>
                </a:solidFill>
              </a:defRP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air pollution on Human health, </a:t>
            </a:r>
          </a:p>
          <a:p>
            <a:pPr algn="l">
              <a:lnSpc>
                <a:spcPct val="150000"/>
              </a:lnSpc>
              <a:defRPr sz="1600" b="0">
                <a:solidFill>
                  <a:srgbClr val="000000"/>
                </a:solidFill>
              </a:defRP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Environmental health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  <a:defRPr sz="1600" b="0">
                <a:solidFill>
                  <a:srgbClr val="000000"/>
                </a:solidFill>
              </a:defRP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Measures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  <a:defRPr sz="1600" b="0">
                <a:solidFill>
                  <a:srgbClr val="000000"/>
                </a:solidFill>
              </a:defRP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  <a:defRPr sz="1600" b="0">
                <a:solidFill>
                  <a:srgbClr val="000000"/>
                </a:solidFill>
              </a:defRPr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defRPr sz="1600" b="0">
                <a:solidFill>
                  <a:srgbClr val="000000"/>
                </a:solidFill>
              </a:defRPr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  <a:defRPr sz="1600" b="0">
                <a:solidFill>
                  <a:srgbClr val="000000"/>
                </a:solidFill>
              </a:defRPr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90550"/>
            <a:ext cx="6474460" cy="430887"/>
          </a:xfrm>
        </p:spPr>
        <p:txBody>
          <a:bodyPr/>
          <a:lstStyle/>
          <a:p>
            <a:pPr algn="ctr">
              <a:defRPr sz="1600" b="1">
                <a:solidFill>
                  <a:srgbClr val="0000FF"/>
                </a:solidFill>
              </a:defRPr>
            </a:pPr>
            <a:r>
              <a:rPr lang="en-I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310" y="1298419"/>
            <a:ext cx="5715000" cy="2869825"/>
          </a:xfrm>
        </p:spPr>
        <p:txBody>
          <a:bodyPr/>
          <a:lstStyle/>
          <a:p>
            <a:pPr algn="just" rtl="0" eaLnBrk="0" fontAlgn="base" hangingPunct="0">
              <a:lnSpc>
                <a:spcPct val="150000"/>
              </a:lnSpc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 refers to the presence of harmful substances or </a:t>
            </a:r>
          </a:p>
          <a:p>
            <a:pPr algn="just" rtl="0" eaLnBrk="0" fontAlgn="base" hangingPunct="0">
              <a:lnSpc>
                <a:spcPct val="150000"/>
              </a:lnSpc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contaminants in the air that can cause adverse effects on </a:t>
            </a:r>
          </a:p>
          <a:p>
            <a:pPr algn="just" rtl="0" eaLnBrk="0" fontAlgn="base" hangingPunct="0">
              <a:lnSpc>
                <a:spcPct val="150000"/>
              </a:lnSpc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health, the environment, and the climate. </a:t>
            </a:r>
          </a:p>
          <a:p>
            <a:pPr algn="just" rtl="0" eaLnBrk="0" fontAlgn="base" hangingPunct="0">
              <a:lnSpc>
                <a:spcPct val="150000"/>
              </a:lnSpc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pollutants can come from various sources, </a:t>
            </a:r>
          </a:p>
          <a:p>
            <a:pPr algn="just" rtl="0" eaLnBrk="0" fontAlgn="base" hangingPunct="0">
              <a:lnSpc>
                <a:spcPct val="150000"/>
              </a:lnSpc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including:- </a:t>
            </a:r>
          </a:p>
          <a:p>
            <a:pPr algn="just" rtl="0" eaLnBrk="0" fontAlgn="base" hangingPunct="0">
              <a:lnSpc>
                <a:spcPct val="150000"/>
              </a:lnSpc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emissions (factories, powerplants </a:t>
            </a:r>
            <a:r>
              <a:rPr lang="en-US" sz="1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  <a:p>
            <a:pPr algn="just" rtl="0" eaLnBrk="0" fontAlgn="base" hangingPunct="0">
              <a:lnSpc>
                <a:spcPct val="150000"/>
              </a:lnSpc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emissions (from cars, buses </a:t>
            </a:r>
            <a:r>
              <a:rPr lang="en-US" sz="1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….)</a:t>
            </a:r>
          </a:p>
          <a:p>
            <a:pPr algn="just" rtl="0" eaLnBrk="0" fontAlgn="base" hangingPunct="0">
              <a:lnSpc>
                <a:spcPct val="150000"/>
              </a:lnSpc>
            </a:pP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sources (dust storms, wildfires </a:t>
            </a:r>
            <a:r>
              <a:rPr lang="en-US" sz="1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  <a:p>
            <a:pPr algn="just" rtl="0" eaLnBrk="0" fontAlgn="base" hangingPunct="0">
              <a:lnSpc>
                <a:spcPct val="150000"/>
              </a:lnSpc>
            </a:pPr>
            <a:r>
              <a:rPr lang="en-US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Waste Disposal (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Burning waste, waste disposal </a:t>
            </a:r>
            <a:r>
              <a:rPr lang="en-US" sz="1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endParaRPr lang="en-IN" sz="15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A5A70-3144-6E2A-66D0-7B6C1EB3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409356"/>
            <a:ext cx="3323290" cy="27588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0573-DC18-6AFC-E463-03886EC8F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480440"/>
            <a:ext cx="7084060" cy="430887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POLLUTANTS</a:t>
            </a:r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B98C-7E60-AC65-5AE2-852655C9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23950"/>
            <a:ext cx="5029200" cy="3276600"/>
          </a:xfrm>
        </p:spPr>
        <p:txBody>
          <a:bodyPr/>
          <a:lstStyle/>
          <a:p>
            <a:r>
              <a:rPr lang="en-I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major pollutants of air pollution are:</a:t>
            </a:r>
          </a:p>
          <a:p>
            <a:endParaRPr lang="en-IN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Particulate Matter (PM): </a:t>
            </a:r>
            <a:r>
              <a:rPr lang="en-I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 particles that can cause respiratory problems</a:t>
            </a:r>
          </a:p>
          <a:p>
            <a:pPr marL="342900" indent="-342900">
              <a:buAutoNum type="arabicPeriod"/>
            </a:pPr>
            <a:r>
              <a:rPr lang="en-IN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Nitrogen Oxides (NOx): </a:t>
            </a:r>
            <a:r>
              <a:rPr lang="en-I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Gases that contribute to smog and respiratory problems,</a:t>
            </a:r>
          </a:p>
          <a:p>
            <a:pPr marL="342900" indent="-342900">
              <a:buAutoNum type="arabicPeriod"/>
            </a:pPr>
            <a:r>
              <a:rPr lang="en-IN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Sulphur Dioxide (SO2): </a:t>
            </a:r>
            <a:r>
              <a:rPr lang="en-I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gas that can cause respiratory problems and acid rain.</a:t>
            </a:r>
          </a:p>
          <a:p>
            <a:pPr marL="342900" indent="-342900">
              <a:buAutoNum type="arabicPeriod"/>
            </a:pPr>
            <a:r>
              <a:rPr lang="en-IN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Carbon Monoxide (CO): </a:t>
            </a:r>
            <a:r>
              <a:rPr lang="en-I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gas that can cause headaches, dizziness, and nausea.</a:t>
            </a:r>
          </a:p>
          <a:p>
            <a:pPr marL="342900" indent="-342900">
              <a:buAutoNum type="arabicPeriod"/>
            </a:pPr>
            <a:r>
              <a:rPr lang="en-IN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Ozone (O3): </a:t>
            </a:r>
            <a:r>
              <a:rPr lang="en-I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gas that can irritate lungs and exacerbate respiratory problems.</a:t>
            </a:r>
          </a:p>
          <a:p>
            <a:pPr marL="342900" indent="-342900">
              <a:buAutoNum type="arabicPeriod"/>
            </a:pPr>
            <a:r>
              <a:rPr lang="en-I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Lead:</a:t>
            </a:r>
            <a:r>
              <a:rPr lang="en-IN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toxic metal that can cause neurological damage and other health problems.</a:t>
            </a:r>
          </a:p>
          <a:p>
            <a:endParaRPr lang="en-IN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D6B0B-2BDF-541E-A351-D1F79195F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428750"/>
            <a:ext cx="31146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8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FED4-24A9-C39B-6ECD-5E3855A9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480440"/>
            <a:ext cx="6626860" cy="430887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SOURCES</a:t>
            </a:r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CA90-810A-8C6C-E14D-663363D7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171366"/>
            <a:ext cx="4419599" cy="3000584"/>
          </a:xfrm>
        </p:spPr>
        <p:txBody>
          <a:bodyPr/>
          <a:lstStyle/>
          <a:p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Sources of Air pollution are :</a:t>
            </a:r>
          </a:p>
          <a:p>
            <a:pPr marL="342900" indent="-342900">
              <a:buAutoNum type="arabicPeriod"/>
            </a:pPr>
            <a:r>
              <a:rPr lang="en-US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Volcanic eruptions: 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Volcanic eruptions can release large amounts of sulfur dioxide, ash, and other pollutants into the atmosphere.</a:t>
            </a:r>
          </a:p>
          <a:p>
            <a:pPr marL="342900" indent="-342900">
              <a:buAutoNum type="arabicPeriod"/>
            </a:pPr>
            <a:r>
              <a:rPr lang="en-US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Wildfires: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Wildfires can release particulate matter, carbon monoxide, and volatile organic compounds into the air. </a:t>
            </a:r>
          </a:p>
          <a:p>
            <a:pPr marL="342900" indent="-342900">
              <a:buAutoNum type="arabicPeriod"/>
            </a:pPr>
            <a:r>
              <a:rPr lang="en-US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Dust storms: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Strong winds can pick up large amounts of dust and sand, reducing visibility and causing respiratory problems. </a:t>
            </a:r>
          </a:p>
          <a:p>
            <a:pPr marL="342900" indent="-342900">
              <a:buAutoNum type="arabicPeriod"/>
            </a:pPr>
            <a:r>
              <a:rPr lang="en-US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gas emissions: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Natural gas can seep from the ground, releasing methane and other pollutants into the atmosphere.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9C3D6-6821-9A75-259A-C0EBBBE7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7" y="1375955"/>
            <a:ext cx="3492793" cy="259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7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73E2-645B-A09A-765F-1722DFC4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480440"/>
            <a:ext cx="7084060" cy="430887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 OF AIR POLLUTION</a:t>
            </a:r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EE84-5685-500C-CDC4-115C7278E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9400" y="994730"/>
            <a:ext cx="4953000" cy="1477328"/>
          </a:xfrm>
        </p:spPr>
        <p:txBody>
          <a:bodyPr/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Human Health:</a:t>
            </a:r>
          </a:p>
          <a:p>
            <a:pPr marL="342900" indent="-342900">
              <a:buAutoNum type="arabicPeriod"/>
            </a:pPr>
            <a:r>
              <a:rPr lang="en-US" sz="12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Respiratory problems:</a:t>
            </a:r>
            <a:r>
              <a:rPr lang="en-US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Air pollution can exacerbate conditions like asthma, chronic obstructive pulmonary disease (COPD), and other breathing problems.</a:t>
            </a:r>
          </a:p>
          <a:p>
            <a:pPr marL="342900" indent="-342900">
              <a:buAutoNum type="arabicPeriod"/>
            </a:pPr>
            <a:r>
              <a:rPr lang="en-US" sz="12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Cardiovascular disease:</a:t>
            </a:r>
            <a:r>
              <a:rPr lang="en-US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Exposure to air pollution can increase the risk of heart attacks, strokes, and other cardiovascular problems.</a:t>
            </a:r>
            <a:endParaRPr lang="en-US" sz="1200" b="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2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Cancer: </a:t>
            </a:r>
            <a:r>
              <a:rPr lang="en-US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air pollutants have been linked to an increased risk of lung cancer and other types of cancer.</a:t>
            </a:r>
            <a:endParaRPr lang="en-IN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B6AD7-FD32-BA8C-0540-DCFAA9F5C805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685800" y="2916314"/>
            <a:ext cx="4724400" cy="1661993"/>
          </a:xfrm>
        </p:spPr>
        <p:txBody>
          <a:bodyPr/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Health:</a:t>
            </a:r>
          </a:p>
          <a:p>
            <a:pPr marL="228600" indent="-228600">
              <a:buAutoNum type="arabicPeriod"/>
            </a:pPr>
            <a:r>
              <a:rPr lang="en-US" sz="12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Acid rain: </a:t>
            </a:r>
            <a:r>
              <a:rPr lang="en-US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 can lead to acid rain, which can harm aquatic life and ecosystems.</a:t>
            </a:r>
          </a:p>
          <a:p>
            <a:pPr marL="228600" indent="-228600">
              <a:buAutoNum type="arabicPeriod"/>
            </a:pPr>
            <a:r>
              <a:rPr lang="en-US" sz="12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Eutrophication:</a:t>
            </a:r>
            <a:r>
              <a:rPr lang="en-US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Air pollution can contribute to eutrophication, which can harm aquatic life and ecosystems.</a:t>
            </a:r>
          </a:p>
          <a:p>
            <a:pPr marL="228600" indent="-228600">
              <a:buAutoNum type="arabicPeriod"/>
            </a:pPr>
            <a:r>
              <a:rPr lang="en-US" sz="12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 damage:</a:t>
            </a:r>
            <a:r>
              <a:rPr lang="en-US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Air pollution can damage crops, reducing yields and affecting food security.</a:t>
            </a:r>
            <a:endParaRPr lang="en-IN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82DDF-C017-8372-8B3E-4AE9D79D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1327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C3088D-995D-9698-5818-9B10F41A7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49507"/>
            <a:ext cx="3016281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1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467F-1886-070C-08B5-449025EC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40" y="480440"/>
            <a:ext cx="6549642" cy="430887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MEASURES</a:t>
            </a:r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E90C9-EB72-9A7A-772D-33B43DAB5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00150"/>
            <a:ext cx="4724400" cy="307763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Actions:</a:t>
            </a:r>
          </a:p>
          <a:p>
            <a:pPr marL="342900" indent="-342900">
              <a:buAutoNum type="arabicPeriod"/>
            </a:pPr>
            <a:r>
              <a:rPr lang="en-US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public transportation or carpool: 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vehicle emissions</a:t>
            </a:r>
          </a:p>
          <a:p>
            <a:pPr marL="342900" indent="-342900">
              <a:buAutoNum type="arabicPeriod"/>
            </a:pPr>
            <a:r>
              <a:rPr lang="en-US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Recycle and reduce waste: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Minimize waste disposal emissions</a:t>
            </a:r>
          </a:p>
          <a:p>
            <a:pPr marL="342900" indent="-342900">
              <a:buAutoNum type="arabicPeriod"/>
            </a:pPr>
            <a:r>
              <a:rPr lang="en-US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 trees and greenery: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Absorb pollutants and produce oxygen.</a:t>
            </a:r>
          </a:p>
          <a:p>
            <a:endParaRPr lang="en-US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 and Policy Measures:</a:t>
            </a:r>
          </a:p>
          <a:p>
            <a:pPr marL="342900" indent="-342900">
              <a:buAutoNum type="arabicPeriod"/>
            </a:pPr>
            <a:r>
              <a:rPr lang="en-US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green spaces: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 parks and green spaces to absorb pollutants and improve air quality</a:t>
            </a:r>
          </a:p>
          <a:p>
            <a:pPr marL="342900" indent="-342900">
              <a:buAutoNum type="arabicPeriod"/>
            </a:pPr>
            <a:r>
              <a:rPr lang="en-US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air quality monitoring systems: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Track Air Quality Indexes and alert the public to poor air quality</a:t>
            </a:r>
          </a:p>
          <a:p>
            <a:pPr marL="342900" indent="-342900">
              <a:buAutoNum type="arabicPeriod"/>
            </a:pPr>
            <a:r>
              <a:rPr lang="en-US" sz="1400" b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and enforce air quality policies:</a:t>
            </a:r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 and enforce policies to reduce air pollution and protect public health</a:t>
            </a:r>
            <a:endParaRPr lang="en-IN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01148-6269-3EBE-650E-DA9B2DEF4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251194"/>
            <a:ext cx="2438400" cy="307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8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EE71-3478-8E94-C232-ED02E896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550"/>
            <a:ext cx="6626860" cy="430887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32429-B137-C0DB-F04E-386AE8409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386810"/>
            <a:ext cx="7315200" cy="2154436"/>
          </a:xfrm>
        </p:spPr>
        <p:txBody>
          <a:bodyPr/>
          <a:lstStyle/>
          <a:p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pollution is a significant environmental and public health issue that requires immediate attention and collective action. By understanding the causes, effects, and control measures of air pollution, we can work together to:- </a:t>
            </a:r>
          </a:p>
          <a:p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emissions: Implement policies and technologies to minimize emissions from industrial and vehicular sources. </a:t>
            </a:r>
          </a:p>
          <a:p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 sustainable development: Encourage sustainable practices and technologies that minimize environmental impact.</a:t>
            </a:r>
          </a:p>
          <a:p>
            <a:endParaRPr lang="en-US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By taking a comprehensive and collaborative approach, we can mitigate the impacts of air pollution and create a healthier, more sustainable environment for future generations.</a:t>
            </a:r>
            <a:endParaRPr lang="en-IN" sz="1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64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F223-CCF0-77EC-EC52-8C585D9F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48420"/>
            <a:ext cx="4724400" cy="1846659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perspectiveBelow"/>
            <a:lightRig rig="threePt" dir="t"/>
          </a:scene3d>
        </p:spPr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YOU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24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651</Words>
  <Application>Microsoft Office PowerPoint</Application>
  <PresentationFormat>On-screen Show (16:9)</PresentationFormat>
  <Paragraphs>68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</vt:lpstr>
      <vt:lpstr>Times New Roman</vt:lpstr>
      <vt:lpstr>Wingdings</vt:lpstr>
      <vt:lpstr>Office Theme</vt:lpstr>
      <vt:lpstr>PowerPoint Presentation</vt:lpstr>
      <vt:lpstr>CONTENTS</vt:lpstr>
      <vt:lpstr>INTRODUCTION</vt:lpstr>
      <vt:lpstr>MAJOR POLLUTANTS</vt:lpstr>
      <vt:lpstr>NATURAL SOURCES</vt:lpstr>
      <vt:lpstr>IMPACT OF AIR POLLUTION</vt:lpstr>
      <vt:lpstr>CONTROL MEASURES</vt:lpstr>
      <vt:lpstr>CONCLUSION</vt:lpstr>
      <vt:lpstr>THANK   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KUMAR VUNDRAJAVARAPU</dc:creator>
  <cp:lastModifiedBy>MUNI MATHIREDDI</cp:lastModifiedBy>
  <cp:revision>7</cp:revision>
  <dcterms:created xsi:type="dcterms:W3CDTF">2023-07-09T19:41:35Z</dcterms:created>
  <dcterms:modified xsi:type="dcterms:W3CDTF">2025-09-20T05:22:03Z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2023-07-10T00:00:00Z</vt:filetime>
  </property>
  <property fmtid="{D5CDD505-2E9C-101B-9397-08002B2CF9AE}" pid="5" name="ICV">
    <vt:lpwstr>03567981822a4a3b9713b34d7818a798</vt:lpwstr>
  </property>
</Properties>
</file>